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5" r:id="rId2"/>
    <p:sldId id="264" r:id="rId3"/>
    <p:sldId id="256" r:id="rId4"/>
    <p:sldId id="257" r:id="rId5"/>
    <p:sldId id="266" r:id="rId6"/>
    <p:sldId id="259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5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Fare clic per modificare lo stile del titolo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89E9757-7518-49E7-A6C1-F3D1C94B8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26E0-E5CE-4ED4-8A60-DD9660B49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F775B-5335-4434-82D3-5FE66BB36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1B687-3D22-4B7D-B764-DCAC8D35E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BEF80-41B3-4FAE-BE0E-1CE525C33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F0D22-2873-4D21-B54E-672F6652B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9EF0B-7D17-4D18-95DA-DA0F84AD8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4A902-1398-4F3B-B309-38490E133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0D382-F9EC-49DE-9843-343E552CB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D89DC-8DA4-43C7-862A-E109C3269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4D228-6FCF-4455-A149-27C9CAD70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1A68AA0E-B395-40FB-B96E-2C626128A23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16013" y="2997200"/>
            <a:ext cx="7272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044575" y="3624263"/>
            <a:ext cx="6335713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Gian Luigi Albano, </a:t>
            </a:r>
            <a:r>
              <a:rPr lang="en-US" b="1" i="1">
                <a:solidFill>
                  <a:schemeClr val="folHlink"/>
                </a:solidFill>
              </a:rPr>
              <a:t>PhD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Email: gl.albano@mclink.it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>
              <a:solidFill>
                <a:schemeClr val="folHlink"/>
              </a:solidFill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Conferencia Sub-Regional América Central de la RICG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San Salvador, 27th June 2011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770413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sz="2400" b="1" i="1">
                <a:solidFill>
                  <a:schemeClr val="folHlink"/>
                </a:solidFill>
                <a:latin typeface="Trebuchet MS" pitchFamily="34" charset="0"/>
              </a:rPr>
              <a:t>“Medir los beneficios de las compras gubernamentales electr</a:t>
            </a:r>
            <a:r>
              <a:rPr lang="el-GR" sz="2400" b="1" i="1">
                <a:solidFill>
                  <a:schemeClr val="folHlink"/>
                </a:solidFill>
                <a:latin typeface="Trebuchet MS" pitchFamily="34" charset="0"/>
              </a:rPr>
              <a:t>ό</a:t>
            </a:r>
            <a:r>
              <a:rPr lang="en-US" sz="2400" b="1" i="1">
                <a:solidFill>
                  <a:schemeClr val="folHlink"/>
                </a:solidFill>
                <a:latin typeface="Trebuchet MS" pitchFamily="34" charset="0"/>
              </a:rPr>
              <a:t>nicas”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4213" y="1231900"/>
            <a:ext cx="6192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24544"/>
                </a:solidFill>
                <a:latin typeface="Trebuchet MS" pitchFamily="34" charset="0"/>
              </a:rPr>
              <a:t>Ahorros por medio de subastas invertidas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4063" y="1766888"/>
            <a:ext cx="4465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Test 2</a:t>
            </a:r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195513" y="2278063"/>
            <a:ext cx="4608512" cy="6477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679700" y="23923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E-negociaci</a:t>
            </a:r>
            <a:r>
              <a:rPr lang="el-GR">
                <a:cs typeface="Arial" charset="0"/>
              </a:rPr>
              <a:t>ό</a:t>
            </a:r>
            <a:r>
              <a:rPr lang="en-US"/>
              <a:t>n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264025" y="2463800"/>
          <a:ext cx="382588" cy="306388"/>
        </p:xfrm>
        <a:graphic>
          <a:graphicData uri="http://schemas.openxmlformats.org/presentationml/2006/ole">
            <p:oleObj spid="_x0000_s10251" name="Equation" r:id="rId3" imgW="190440" imgH="152280" progId="Equation.3">
              <p:embed/>
            </p:oleObj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911725" y="23923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ahorros</a:t>
            </a:r>
            <a:endParaRPr lang="el-GR">
              <a:cs typeface="Arial" charset="0"/>
            </a:endParaRP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4716463" y="2392363"/>
          <a:ext cx="266700" cy="388937"/>
        </p:xfrm>
        <a:graphic>
          <a:graphicData uri="http://schemas.openxmlformats.org/presentationml/2006/ole">
            <p:oleObj spid="_x0000_s10253" name="Equation" r:id="rId4" imgW="139680" imgH="203040" progId="Equation.3">
              <p:embed/>
            </p:oleObj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258888" y="3573463"/>
            <a:ext cx="187325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Contrato  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87450" y="4221163"/>
            <a:ext cx="187325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Contrato 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635375" y="3573463"/>
            <a:ext cx="187325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Subasta invertida</a:t>
            </a:r>
            <a:endParaRPr lang="el-GR" sz="1400">
              <a:cs typeface="Arial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62350" y="4178300"/>
            <a:ext cx="18732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it-IT" sz="1400">
                <a:cs typeface="Arial" charset="0"/>
              </a:rPr>
              <a:t>Negociaci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</a:t>
            </a:r>
            <a:endParaRPr lang="el-GR" sz="1400">
              <a:cs typeface="Arial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it-IT" sz="1400">
                <a:cs typeface="Arial" charset="0"/>
              </a:rPr>
              <a:t>tradicional</a:t>
            </a:r>
            <a:endParaRPr lang="el-GR" sz="1400">
              <a:cs typeface="Arial" charset="0"/>
            </a:endParaRP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843213" y="36385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843213" y="42878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5364163" y="36385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364163" y="42878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619250" y="5006975"/>
            <a:ext cx="5976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¿p</a:t>
            </a:r>
            <a:r>
              <a:rPr lang="en-US" sz="1200"/>
              <a:t>s</a:t>
            </a:r>
            <a:r>
              <a:rPr lang="en-US"/>
              <a:t> &lt; p</a:t>
            </a:r>
            <a:r>
              <a:rPr lang="en-US" sz="1400"/>
              <a:t>t</a:t>
            </a:r>
            <a:r>
              <a:rPr lang="en-US"/>
              <a:t> (controlando por factores de heterogeneidad)?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299200" y="342265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precio adjudicaci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 p</a:t>
            </a:r>
            <a:r>
              <a:rPr lang="it-IT" sz="1000">
                <a:cs typeface="Arial" charset="0"/>
              </a:rPr>
              <a:t>s</a:t>
            </a:r>
            <a:endParaRPr lang="el-GR" sz="1000">
              <a:cs typeface="Arial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299200" y="4125913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precio adjudicaci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 p</a:t>
            </a:r>
            <a:r>
              <a:rPr lang="it-IT" sz="1000">
                <a:cs typeface="Arial" charset="0"/>
              </a:rPr>
              <a:t>t</a:t>
            </a:r>
            <a:endParaRPr lang="el-GR" sz="1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24075" y="2852738"/>
            <a:ext cx="532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latin typeface="Trebuchet MS" pitchFamily="34" charset="0"/>
              </a:rPr>
              <a:t>¡</a:t>
            </a:r>
            <a:r>
              <a:rPr lang="en-US" sz="2400" b="1" i="1">
                <a:solidFill>
                  <a:srgbClr val="224544"/>
                </a:solidFill>
                <a:latin typeface="Trebuchet MS" pitchFamily="34" charset="0"/>
              </a:rPr>
              <a:t>Muchissimas gracias!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12775" y="1727200"/>
            <a:ext cx="73437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Compras p</a:t>
            </a:r>
            <a:r>
              <a:rPr lang="en-US" b="1" u="sng">
                <a:cs typeface="Arial" charset="0"/>
              </a:rPr>
              <a:t>úblicas electr</a:t>
            </a:r>
            <a:r>
              <a:rPr lang="el-GR" b="1" u="sng">
                <a:cs typeface="Arial" charset="0"/>
              </a:rPr>
              <a:t>ό</a:t>
            </a:r>
            <a:r>
              <a:rPr lang="it-IT" b="1" u="sng">
                <a:cs typeface="Arial" charset="0"/>
              </a:rPr>
              <a:t>nicas</a:t>
            </a:r>
            <a:r>
              <a:rPr lang="it-IT">
                <a:cs typeface="Arial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Trebuchet MS" pitchFamily="34" charset="0"/>
                <a:cs typeface="Arial" charset="0"/>
              </a:rPr>
              <a:t>“</a:t>
            </a:r>
            <a:r>
              <a:rPr lang="it-IT" i="1">
                <a:latin typeface="Trebuchet MS" pitchFamily="34" charset="0"/>
                <a:cs typeface="Arial" charset="0"/>
              </a:rPr>
              <a:t>Utilizaci</a:t>
            </a:r>
            <a:r>
              <a:rPr lang="el-GR" i="1">
                <a:latin typeface="Trebuchet MS" pitchFamily="34" charset="0"/>
                <a:cs typeface="Arial" charset="0"/>
              </a:rPr>
              <a:t>ό</a:t>
            </a:r>
            <a:r>
              <a:rPr lang="it-IT" i="1">
                <a:latin typeface="Trebuchet MS" pitchFamily="34" charset="0"/>
                <a:cs typeface="Arial" charset="0"/>
              </a:rPr>
              <a:t>n de medios </a:t>
            </a:r>
            <a:r>
              <a:rPr lang="en-US" i="1">
                <a:latin typeface="Trebuchet MS" pitchFamily="34" charset="0"/>
              </a:rPr>
              <a:t>electr</a:t>
            </a:r>
            <a:r>
              <a:rPr lang="el-GR" i="1">
                <a:latin typeface="Trebuchet MS" pitchFamily="34" charset="0"/>
              </a:rPr>
              <a:t>ό</a:t>
            </a:r>
            <a:r>
              <a:rPr lang="it-IT" i="1">
                <a:latin typeface="Trebuchet MS" pitchFamily="34" charset="0"/>
              </a:rPr>
              <a:t>nicos en una o mas de las etapas del proceso de compras </a:t>
            </a:r>
            <a:r>
              <a:rPr lang="en-US" i="1">
                <a:latin typeface="Trebuchet MS" pitchFamily="34" charset="0"/>
              </a:rPr>
              <a:t>públicas</a:t>
            </a:r>
            <a:r>
              <a:rPr lang="en-US">
                <a:latin typeface="Trebuchet MS" pitchFamily="34" charset="0"/>
              </a:rPr>
              <a:t>”</a:t>
            </a:r>
            <a:endParaRPr lang="el-GR">
              <a:latin typeface="Trebuchet MS" pitchFamily="34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708400" y="3284538"/>
            <a:ext cx="1584325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58888" y="4292600"/>
            <a:ext cx="6626225" cy="163195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Beneficios potenciales distintos por distintas implementaci</a:t>
            </a:r>
            <a:r>
              <a:rPr lang="el-GR" b="1">
                <a:solidFill>
                  <a:schemeClr val="bg1"/>
                </a:solidFill>
                <a:cs typeface="Arial" charset="0"/>
              </a:rPr>
              <a:t>ό</a:t>
            </a:r>
            <a:r>
              <a:rPr lang="it-IT" b="1">
                <a:solidFill>
                  <a:schemeClr val="bg1"/>
                </a:solidFill>
                <a:cs typeface="Arial" charset="0"/>
              </a:rPr>
              <a:t>nes</a:t>
            </a:r>
          </a:p>
          <a:p>
            <a:pPr>
              <a:spcBef>
                <a:spcPct val="50000"/>
              </a:spcBef>
            </a:pPr>
            <a:endParaRPr lang="el-GR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76250"/>
            <a:ext cx="74882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835150" y="6045200"/>
            <a:ext cx="59769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latin typeface="Trebuchet MS" pitchFamily="34" charset="0"/>
              </a:rPr>
              <a:t>Overview of possible phases and tools in an e-Procurement process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rebuchet MS" pitchFamily="34" charset="0"/>
              </a:rPr>
              <a:t>Fuente: Siemens-time.lex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4213" y="1773238"/>
            <a:ext cx="7848600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rebuchet MS" pitchFamily="34" charset="0"/>
              </a:rPr>
              <a:t>Beneficios en cada proceso licitatorio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>
                <a:latin typeface="Trebuchet MS" pitchFamily="34" charset="0"/>
              </a:rPr>
              <a:t> aceleraci</a:t>
            </a:r>
            <a:r>
              <a:rPr lang="el-GR">
                <a:latin typeface="Trebuchet MS" pitchFamily="34" charset="0"/>
              </a:rPr>
              <a:t>ό</a:t>
            </a:r>
            <a:r>
              <a:rPr lang="en-US">
                <a:latin typeface="Trebuchet MS" pitchFamily="34" charset="0"/>
              </a:rPr>
              <a:t>n del proceso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>
                <a:latin typeface="Trebuchet MS" pitchFamily="34" charset="0"/>
              </a:rPr>
              <a:t> reducci</a:t>
            </a:r>
            <a:r>
              <a:rPr lang="el-GR">
                <a:latin typeface="Trebuchet MS" pitchFamily="34" charset="0"/>
              </a:rPr>
              <a:t>ό</a:t>
            </a:r>
            <a:r>
              <a:rPr lang="en-US">
                <a:latin typeface="Trebuchet MS" pitchFamily="34" charset="0"/>
              </a:rPr>
              <a:t>n del cargo administrativo</a:t>
            </a:r>
          </a:p>
          <a:p>
            <a:pPr>
              <a:buFontTx/>
              <a:buChar char="•"/>
            </a:pPr>
            <a:endParaRPr lang="en-US">
              <a:latin typeface="Trebuchet MS" pitchFamily="34" charset="0"/>
            </a:endParaRPr>
          </a:p>
          <a:p>
            <a:endParaRPr lang="en-US">
              <a:latin typeface="Trebuchet MS" pitchFamily="34" charset="0"/>
            </a:endParaRPr>
          </a:p>
          <a:p>
            <a:r>
              <a:rPr lang="en-US" b="1">
                <a:latin typeface="Trebuchet MS" pitchFamily="34" charset="0"/>
              </a:rPr>
              <a:t>Interac</a:t>
            </a:r>
            <a:r>
              <a:rPr lang="en-US" b="1"/>
              <a:t>ci</a:t>
            </a:r>
            <a:r>
              <a:rPr lang="el-GR" b="1"/>
              <a:t>ό</a:t>
            </a:r>
            <a:r>
              <a:rPr lang="en-US" b="1">
                <a:latin typeface="Trebuchet MS" pitchFamily="34" charset="0"/>
              </a:rPr>
              <a:t>n con procesos centralizados de compras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>
                <a:latin typeface="Trebuchet MS" pitchFamily="34" charset="0"/>
              </a:rPr>
              <a:t> facilita/simplifica la recolta y la utilizaci</a:t>
            </a:r>
            <a:r>
              <a:rPr lang="el-GR">
                <a:latin typeface="Trebuchet MS" pitchFamily="34" charset="0"/>
              </a:rPr>
              <a:t>ό</a:t>
            </a:r>
            <a:r>
              <a:rPr lang="en-US">
                <a:latin typeface="Trebuchet MS" pitchFamily="34" charset="0"/>
              </a:rPr>
              <a:t>n de informaci</a:t>
            </a:r>
            <a:r>
              <a:rPr lang="el-GR">
                <a:latin typeface="Trebuchet MS" pitchFamily="34" charset="0"/>
              </a:rPr>
              <a:t>ό</a:t>
            </a:r>
            <a:r>
              <a:rPr lang="en-US">
                <a:latin typeface="Trebuchet MS" pitchFamily="34" charset="0"/>
              </a:rPr>
              <a:t>n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>
                <a:latin typeface="Trebuchet MS" pitchFamily="34" charset="0"/>
              </a:rPr>
              <a:t> centralizaci</a:t>
            </a:r>
            <a:r>
              <a:rPr lang="el-GR">
                <a:latin typeface="Trebuchet MS" pitchFamily="34" charset="0"/>
              </a:rPr>
              <a:t>ό</a:t>
            </a:r>
            <a:r>
              <a:rPr lang="en-US">
                <a:latin typeface="Trebuchet MS" pitchFamily="34" charset="0"/>
              </a:rPr>
              <a:t>n de trabajo de “back office” </a:t>
            </a:r>
          </a:p>
          <a:p>
            <a:endParaRPr lang="en-US">
              <a:latin typeface="Trebuchet MS" pitchFamily="34" charset="0"/>
            </a:endParaRPr>
          </a:p>
          <a:p>
            <a:endParaRPr lang="en-US">
              <a:latin typeface="Trebuchet MS" pitchFamily="34" charset="0"/>
            </a:endParaRPr>
          </a:p>
          <a:p>
            <a:r>
              <a:rPr lang="en-US" b="1">
                <a:latin typeface="Trebuchet MS" pitchFamily="34" charset="0"/>
              </a:rPr>
              <a:t>Nivel más alto de transparencia y monitoreo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>
                <a:latin typeface="Trebuchet MS" pitchFamily="34" charset="0"/>
              </a:rPr>
              <a:t> competencia (por medio de un número mas alto de participantes)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>
                <a:latin typeface="Trebuchet MS" pitchFamily="34" charset="0"/>
              </a:rPr>
              <a:t> facilidad en trazar el proceso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4213" y="1231900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24544"/>
                </a:solidFill>
                <a:latin typeface="Trebuchet MS" pitchFamily="34" charset="0"/>
              </a:rPr>
              <a:t>Benficios m</a:t>
            </a:r>
            <a:r>
              <a:rPr lang="en-US" sz="2000" b="1">
                <a:solidFill>
                  <a:srgbClr val="224544"/>
                </a:solidFill>
              </a:rPr>
              <a:t>á</a:t>
            </a:r>
            <a:r>
              <a:rPr lang="en-US" sz="2000">
                <a:solidFill>
                  <a:srgbClr val="224544"/>
                </a:solidFill>
                <a:latin typeface="Trebuchet MS" pitchFamily="34" charset="0"/>
              </a:rPr>
              <a:t>s reconocidos (1/2)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27088" y="1881188"/>
            <a:ext cx="74168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rebuchet MS" pitchFamily="34" charset="0"/>
              </a:rPr>
              <a:t>Integraci</a:t>
            </a:r>
            <a:r>
              <a:rPr lang="el-GR" b="1">
                <a:latin typeface="Trebuchet MS" pitchFamily="34" charset="0"/>
              </a:rPr>
              <a:t>ό</a:t>
            </a:r>
            <a:r>
              <a:rPr lang="en-US" b="1">
                <a:latin typeface="Trebuchet MS" pitchFamily="34" charset="0"/>
              </a:rPr>
              <a:t>n de mercados “distintos” de compras publicas</a:t>
            </a:r>
          </a:p>
          <a:p>
            <a:r>
              <a:rPr lang="en-US" b="1">
                <a:latin typeface="Trebuchet MS" pitchFamily="34" charset="0"/>
                <a:sym typeface="Wingdings" pitchFamily="2" charset="2"/>
              </a:rPr>
              <a:t></a:t>
            </a:r>
            <a:r>
              <a:rPr lang="en-US" b="1">
                <a:latin typeface="Trebuchet MS" pitchFamily="34" charset="0"/>
              </a:rPr>
              <a:t> </a:t>
            </a:r>
            <a:r>
              <a:rPr lang="en-US">
                <a:latin typeface="Trebuchet MS" pitchFamily="34" charset="0"/>
              </a:rPr>
              <a:t>disminuci</a:t>
            </a:r>
            <a:r>
              <a:rPr lang="el-GR">
                <a:latin typeface="Trebuchet MS" pitchFamily="34" charset="0"/>
              </a:rPr>
              <a:t>ό</a:t>
            </a:r>
            <a:r>
              <a:rPr lang="it-IT">
                <a:latin typeface="Trebuchet MS" pitchFamily="34" charset="0"/>
              </a:rPr>
              <a:t>n del riesgo de dependencia geografica</a:t>
            </a:r>
            <a:r>
              <a:rPr lang="it-IT" b="1">
                <a:latin typeface="Trebuchet MS" pitchFamily="34" charset="0"/>
              </a:rPr>
              <a:t> </a:t>
            </a:r>
            <a:r>
              <a:rPr lang="it-IT">
                <a:latin typeface="Trebuchet MS" pitchFamily="34" charset="0"/>
              </a:rPr>
              <a:t>(</a:t>
            </a:r>
            <a:r>
              <a:rPr lang="it-IT" b="1">
                <a:latin typeface="Trebuchet MS" pitchFamily="34" charset="0"/>
              </a:rPr>
              <a:t>“</a:t>
            </a:r>
            <a:r>
              <a:rPr lang="it-IT" i="1">
                <a:latin typeface="Trebuchet MS" pitchFamily="34" charset="0"/>
              </a:rPr>
              <a:t>location lock-in</a:t>
            </a:r>
            <a:r>
              <a:rPr lang="it-IT">
                <a:latin typeface="Trebuchet MS" pitchFamily="34" charset="0"/>
              </a:rPr>
              <a:t>”)</a:t>
            </a:r>
          </a:p>
          <a:p>
            <a:endParaRPr lang="en-US">
              <a:latin typeface="Trebuchet MS" pitchFamily="34" charset="0"/>
            </a:endParaRPr>
          </a:p>
          <a:p>
            <a:endParaRPr lang="en-US" b="1">
              <a:latin typeface="Trebuchet MS" pitchFamily="34" charset="0"/>
            </a:endParaRPr>
          </a:p>
          <a:p>
            <a:r>
              <a:rPr lang="en-US" b="1">
                <a:latin typeface="Trebuchet MS" pitchFamily="34" charset="0"/>
              </a:rPr>
              <a:t>Integraci</a:t>
            </a:r>
            <a:r>
              <a:rPr lang="el-GR" b="1">
                <a:latin typeface="Trebuchet MS" pitchFamily="34" charset="0"/>
              </a:rPr>
              <a:t>ό</a:t>
            </a:r>
            <a:r>
              <a:rPr lang="en-US" b="1">
                <a:latin typeface="Trebuchet MS" pitchFamily="34" charset="0"/>
              </a:rPr>
              <a:t>n y simplificaci</a:t>
            </a:r>
            <a:r>
              <a:rPr lang="el-GR" b="1">
                <a:latin typeface="Trebuchet MS" pitchFamily="34" charset="0"/>
              </a:rPr>
              <a:t>ό</a:t>
            </a:r>
            <a:r>
              <a:rPr lang="en-US" b="1">
                <a:latin typeface="Trebuchet MS" pitchFamily="34" charset="0"/>
              </a:rPr>
              <a:t>n de los procesos administativos</a:t>
            </a:r>
          </a:p>
          <a:p>
            <a:r>
              <a:rPr lang="en-US" b="1">
                <a:latin typeface="Trebuchet MS" pitchFamily="34" charset="0"/>
                <a:sym typeface="Wingdings" pitchFamily="2" charset="2"/>
              </a:rPr>
              <a:t></a:t>
            </a:r>
            <a:r>
              <a:rPr lang="en-US" b="1">
                <a:latin typeface="Trebuchet MS" pitchFamily="34" charset="0"/>
              </a:rPr>
              <a:t> </a:t>
            </a:r>
            <a:r>
              <a:rPr lang="en-US">
                <a:latin typeface="Trebuchet MS" pitchFamily="34" charset="0"/>
              </a:rPr>
              <a:t>administraci</a:t>
            </a:r>
            <a:r>
              <a:rPr lang="el-GR">
                <a:latin typeface="Trebuchet MS" pitchFamily="34" charset="0"/>
              </a:rPr>
              <a:t>ό</a:t>
            </a:r>
            <a:r>
              <a:rPr lang="it-IT">
                <a:latin typeface="Trebuchet MS" pitchFamily="34" charset="0"/>
              </a:rPr>
              <a:t>n publica</a:t>
            </a:r>
            <a:r>
              <a:rPr lang="en-US">
                <a:latin typeface="Trebuchet MS" pitchFamily="34" charset="0"/>
              </a:rPr>
              <a:t> más eficiente</a:t>
            </a:r>
          </a:p>
          <a:p>
            <a:endParaRPr lang="en-US" b="1">
              <a:latin typeface="Trebuchet MS" pitchFamily="34" charset="0"/>
            </a:endParaRPr>
          </a:p>
          <a:p>
            <a:endParaRPr lang="en-US" b="1">
              <a:latin typeface="Trebuchet MS" pitchFamily="34" charset="0"/>
            </a:endParaRPr>
          </a:p>
          <a:p>
            <a:r>
              <a:rPr lang="en-US" b="1">
                <a:latin typeface="Trebuchet MS" pitchFamily="34" charset="0"/>
              </a:rPr>
              <a:t>Desarrollo de un lenguaje estandard de contrataci</a:t>
            </a:r>
            <a:r>
              <a:rPr lang="el-GR" b="1">
                <a:latin typeface="Trebuchet MS" pitchFamily="34" charset="0"/>
              </a:rPr>
              <a:t>ό</a:t>
            </a:r>
            <a:r>
              <a:rPr lang="en-US" b="1">
                <a:latin typeface="Trebuchet MS" pitchFamily="34" charset="0"/>
              </a:rPr>
              <a:t>n publica</a:t>
            </a:r>
          </a:p>
          <a:p>
            <a:pPr>
              <a:buFont typeface="Wingdings" pitchFamily="2" charset="2"/>
              <a:buChar char="è"/>
            </a:pPr>
            <a:r>
              <a:rPr lang="en-US">
                <a:latin typeface="Trebuchet MS" pitchFamily="34" charset="0"/>
              </a:rPr>
              <a:t>beneficios para los proveedores</a:t>
            </a:r>
          </a:p>
          <a:p>
            <a:pPr>
              <a:buFont typeface="Wingdings" pitchFamily="2" charset="2"/>
              <a:buChar char="è"/>
            </a:pPr>
            <a:endParaRPr lang="en-US">
              <a:latin typeface="Trebuchet MS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rebuchet MS" pitchFamily="34" charset="0"/>
              </a:rPr>
              <a:t>Acceso </a:t>
            </a:r>
          </a:p>
          <a:p>
            <a:pPr>
              <a:buFont typeface="Wingdings" pitchFamily="2" charset="2"/>
              <a:buChar char="è"/>
            </a:pPr>
            <a:endParaRPr lang="en-US">
              <a:latin typeface="Trebuchet MS" pitchFamily="34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Trebuchet MS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8675" y="1268413"/>
            <a:ext cx="6767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24544"/>
                </a:solidFill>
                <a:latin typeface="Trebuchet MS" pitchFamily="34" charset="0"/>
              </a:rPr>
              <a:t>Benficios m</a:t>
            </a:r>
            <a:r>
              <a:rPr lang="en-US" sz="2000" b="1">
                <a:solidFill>
                  <a:srgbClr val="224544"/>
                </a:solidFill>
              </a:rPr>
              <a:t>á</a:t>
            </a:r>
            <a:r>
              <a:rPr lang="en-US" sz="2000">
                <a:solidFill>
                  <a:srgbClr val="224544"/>
                </a:solidFill>
                <a:latin typeface="Trebuchet MS" pitchFamily="34" charset="0"/>
              </a:rPr>
              <a:t>s reconocidos (2/2)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650" y="1231900"/>
            <a:ext cx="410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24544"/>
                </a:solidFill>
                <a:latin typeface="Trebuchet MS" pitchFamily="34" charset="0"/>
              </a:rPr>
              <a:t>Ahorros de proceso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00113" y="1916113"/>
            <a:ext cx="6913562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Trebuchet MS" pitchFamily="34" charset="0"/>
              </a:rPr>
              <a:t>Beneficios potentiales se vuelven concretos en funci</a:t>
            </a:r>
            <a:r>
              <a:rPr lang="el-GR"/>
              <a:t>ό</a:t>
            </a:r>
            <a:r>
              <a:rPr lang="en-US">
                <a:latin typeface="Trebuchet MS" pitchFamily="34" charset="0"/>
              </a:rPr>
              <a:t>n del grado de flexibilidad organizativa </a:t>
            </a:r>
            <a:r>
              <a:rPr lang="en-US">
                <a:latin typeface="Trebuchet MS" pitchFamily="34" charset="0"/>
                <a:sym typeface="Wingdings" pitchFamily="2" charset="2"/>
              </a:rPr>
              <a:t> reasigna</a:t>
            </a:r>
            <a:r>
              <a:rPr lang="en-US">
                <a:latin typeface="Trebuchet MS" pitchFamily="34" charset="0"/>
              </a:rPr>
              <a:t>ci</a:t>
            </a:r>
            <a:r>
              <a:rPr lang="el-GR">
                <a:latin typeface="Trebuchet MS" pitchFamily="34" charset="0"/>
              </a:rPr>
              <a:t>ό</a:t>
            </a:r>
            <a:r>
              <a:rPr lang="it-IT">
                <a:latin typeface="Trebuchet MS" pitchFamily="34" charset="0"/>
              </a:rPr>
              <a:t>n de recursos umanos</a:t>
            </a:r>
            <a:endParaRPr lang="en-US">
              <a:latin typeface="Trebuchet MS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71550" y="32067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rebuchet MS" pitchFamily="34" charset="0"/>
              </a:rPr>
              <a:t>Hay otros medios de medici</a:t>
            </a:r>
            <a:r>
              <a:rPr lang="el-GR">
                <a:latin typeface="Trebuchet MS" pitchFamily="34" charset="0"/>
              </a:rPr>
              <a:t>ό</a:t>
            </a:r>
            <a:r>
              <a:rPr lang="it-IT">
                <a:latin typeface="Trebuchet MS" pitchFamily="34" charset="0"/>
              </a:rPr>
              <a:t>n que las encuestas (“surveys”)?</a:t>
            </a:r>
            <a:r>
              <a:rPr lang="it-IT" b="1">
                <a:latin typeface="Trebuchet MS" pitchFamily="34" charset="0"/>
              </a:rPr>
              <a:t>  </a:t>
            </a:r>
            <a:endParaRPr lang="en-US" b="1">
              <a:latin typeface="Trebuchet MS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71550" y="4148138"/>
            <a:ext cx="7272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rebuchet MS" pitchFamily="34" charset="0"/>
              </a:rPr>
              <a:t>Ahorros “simples”: publicaci</a:t>
            </a:r>
            <a:r>
              <a:rPr lang="el-GR">
                <a:latin typeface="Trebuchet MS" pitchFamily="34" charset="0"/>
              </a:rPr>
              <a:t>ό</a:t>
            </a:r>
            <a:r>
              <a:rPr lang="it-IT">
                <a:latin typeface="Trebuchet MS" pitchFamily="34" charset="0"/>
              </a:rPr>
              <a:t>n electronica de noticias licitatorias </a:t>
            </a:r>
            <a:endParaRPr lang="en-US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1231900"/>
            <a:ext cx="698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224544"/>
                </a:solidFill>
                <a:latin typeface="Trebuchet MS" pitchFamily="34" charset="0"/>
              </a:rPr>
              <a:t>Ahorros de precio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55650" y="1720850"/>
            <a:ext cx="69850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b="1" i="1">
                <a:latin typeface="Trebuchet MS" pitchFamily="34" charset="0"/>
              </a:rPr>
              <a:t>No existe una metologia estandard!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latin typeface="Trebuchet MS" pitchFamily="34" charset="0"/>
              </a:rPr>
              <a:t> “evaluaciones subjetivas”: por ejemplo, estimaci</a:t>
            </a:r>
            <a:r>
              <a:rPr lang="el-GR">
                <a:latin typeface="Trebuchet MS" pitchFamily="34" charset="0"/>
              </a:rPr>
              <a:t>ό</a:t>
            </a:r>
            <a:r>
              <a:rPr lang="it-IT">
                <a:latin typeface="Trebuchet MS" pitchFamily="34" charset="0"/>
              </a:rPr>
              <a:t>n de los ahorros de los procesos centralizados de compras publicas por la BBG en Austria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it-IT">
                <a:latin typeface="Trebuchet MS" pitchFamily="34" charset="0"/>
              </a:rPr>
              <a:t> comparacion entre el precio medio “normalizado” de compras decentralizadas y el precio de acuerdos marco centralizados: Italia (Ministerio Economia y ISTAT)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it-IT">
                <a:latin typeface="Trebuchet MS" pitchFamily="34" charset="0"/>
              </a:rPr>
              <a:t> porcentaje de rebaja en subastas electronicas (!)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it-IT">
                <a:latin typeface="Trebuchet MS" pitchFamily="34" charset="0"/>
              </a:rPr>
              <a:t> …</a:t>
            </a:r>
          </a:p>
          <a:p>
            <a:pPr lvl="1" algn="just">
              <a:lnSpc>
                <a:spcPct val="120000"/>
              </a:lnSpc>
              <a:spcBef>
                <a:spcPct val="50000"/>
              </a:spcBef>
            </a:pPr>
            <a:endParaRPr lang="en-US" b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2195513" y="3213100"/>
            <a:ext cx="4608512" cy="6477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1268413"/>
            <a:ext cx="7696200" cy="407987"/>
          </a:xfrm>
        </p:spPr>
        <p:txBody>
          <a:bodyPr/>
          <a:lstStyle/>
          <a:p>
            <a:r>
              <a:rPr lang="en-US" sz="2000">
                <a:solidFill>
                  <a:srgbClr val="224544"/>
                </a:solidFill>
                <a:latin typeface="Trebuchet MS" pitchFamily="34" charset="0"/>
              </a:rPr>
              <a:t>Compras públicas y nivel de competencia en el mercado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11188" y="1857375"/>
            <a:ext cx="7561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rebuchet MS" pitchFamily="34" charset="0"/>
              </a:rPr>
              <a:t>Pregunta: </a:t>
            </a:r>
          </a:p>
          <a:p>
            <a:pPr>
              <a:spcBef>
                <a:spcPct val="50000"/>
              </a:spcBef>
            </a:pPr>
            <a:r>
              <a:rPr lang="en-US"/>
              <a:t>¿ </a:t>
            </a:r>
            <a:r>
              <a:rPr lang="en-US">
                <a:latin typeface="Trebuchet MS" pitchFamily="34" charset="0"/>
              </a:rPr>
              <a:t>Medios electronicos garantizan un nivel mas alto de competencia?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11188" y="2636838"/>
            <a:ext cx="4465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Test 1</a:t>
            </a:r>
            <a:r>
              <a:rPr lang="en-US"/>
              <a:t> (version débil):</a:t>
            </a:r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2484438" y="3357563"/>
            <a:ext cx="4154487" cy="388937"/>
            <a:chOff x="1578" y="2251"/>
            <a:chExt cx="2617" cy="245"/>
          </a:xfrm>
        </p:grpSpPr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1578" y="2251"/>
            <a:ext cx="168" cy="245"/>
          </p:xfrm>
          <a:graphic>
            <a:graphicData uri="http://schemas.openxmlformats.org/presentationml/2006/ole">
              <p:oleObj spid="_x0000_s7175" name="Equation" r:id="rId3" imgW="139680" imgH="203040" progId="Equation.3">
                <p:embed/>
              </p:oleObj>
            </a:graphicData>
          </a:graphic>
        </p:graphicFrame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1701" y="2251"/>
              <a:ext cx="1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trasparencia</a:t>
              </a:r>
            </a:p>
          </p:txBody>
        </p:sp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2699" y="2296"/>
            <a:ext cx="241" cy="193"/>
          </p:xfrm>
          <a:graphic>
            <a:graphicData uri="http://schemas.openxmlformats.org/presentationml/2006/ole">
              <p:oleObj spid="_x0000_s7177" name="Equation" r:id="rId4" imgW="190440" imgH="152280" progId="Equation.3">
                <p:embed/>
              </p:oleObj>
            </a:graphicData>
          </a:graphic>
        </p:graphicFrame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107" y="2251"/>
              <a:ext cx="1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partecipaci</a:t>
              </a:r>
              <a:r>
                <a:rPr lang="el-GR">
                  <a:cs typeface="Arial" charset="0"/>
                </a:rPr>
                <a:t>ό</a:t>
              </a:r>
              <a:r>
                <a:rPr lang="it-IT">
                  <a:cs typeface="Arial" charset="0"/>
                </a:rPr>
                <a:t>n</a:t>
              </a:r>
              <a:endParaRPr lang="el-GR">
                <a:cs typeface="Arial" charset="0"/>
              </a:endParaRPr>
            </a:p>
          </p:txBody>
        </p:sp>
        <p:graphicFrame>
          <p:nvGraphicFramePr>
            <p:cNvPr id="7179" name="Object 11"/>
            <p:cNvGraphicFramePr>
              <a:graphicFrameLocks noChangeAspect="1"/>
            </p:cNvGraphicFramePr>
            <p:nvPr/>
          </p:nvGraphicFramePr>
          <p:xfrm>
            <a:off x="2984" y="2251"/>
            <a:ext cx="168" cy="245"/>
          </p:xfrm>
          <a:graphic>
            <a:graphicData uri="http://schemas.openxmlformats.org/presentationml/2006/ole">
              <p:oleObj spid="_x0000_s7179" name="Equation" r:id="rId5" imgW="139680" imgH="203040" progId="Equation.3">
                <p:embed/>
              </p:oleObj>
            </a:graphicData>
          </a:graphic>
        </p:graphicFrame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403350" y="4149725"/>
            <a:ext cx="18732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Poder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Adjudicator 1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403350" y="4832350"/>
            <a:ext cx="18732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Poder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Adjudicator 2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562350" y="4210050"/>
            <a:ext cx="187325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e-publicaci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</a:t>
            </a:r>
            <a:endParaRPr lang="el-GR" sz="1400">
              <a:cs typeface="Arial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563938" y="4832350"/>
            <a:ext cx="18732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Publicaci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it-IT" sz="1400">
                <a:cs typeface="Arial" charset="0"/>
              </a:rPr>
              <a:t>tradicional</a:t>
            </a:r>
            <a:endParaRPr lang="el-GR" sz="1400">
              <a:cs typeface="Arial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011863" y="4210050"/>
            <a:ext cx="187325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N</a:t>
            </a:r>
            <a:r>
              <a:rPr lang="en-US" sz="1000"/>
              <a:t>1</a:t>
            </a:r>
            <a:r>
              <a:rPr lang="en-US" sz="1400"/>
              <a:t> ofertas</a:t>
            </a:r>
            <a:endParaRPr lang="el-GR" sz="1400">
              <a:cs typeface="Arial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011863" y="4929188"/>
            <a:ext cx="187325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N</a:t>
            </a:r>
            <a:r>
              <a:rPr lang="en-US" sz="1000"/>
              <a:t>2</a:t>
            </a:r>
            <a:r>
              <a:rPr lang="en-US" sz="1400"/>
              <a:t> ofertas</a:t>
            </a:r>
            <a:endParaRPr lang="el-GR" sz="1400">
              <a:cs typeface="Arial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060700" y="42926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3060700" y="49418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5292725" y="42926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5292725" y="49418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763713" y="5661025"/>
            <a:ext cx="5976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¿N</a:t>
            </a:r>
            <a:r>
              <a:rPr lang="en-US" sz="1200"/>
              <a:t>1</a:t>
            </a:r>
            <a:r>
              <a:rPr lang="en-US"/>
              <a:t> &gt; N</a:t>
            </a:r>
            <a:r>
              <a:rPr lang="en-US" sz="1400"/>
              <a:t>2</a:t>
            </a:r>
            <a:r>
              <a:rPr lang="en-US"/>
              <a:t> (controlando por factores de heterogeneidad)?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2625" y="1766888"/>
            <a:ext cx="4465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Test 1</a:t>
            </a:r>
            <a:r>
              <a:rPr lang="en-US"/>
              <a:t> (version fuerte)</a:t>
            </a:r>
          </a:p>
        </p:txBody>
      </p:sp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2195513" y="2709863"/>
            <a:ext cx="4608512" cy="647700"/>
            <a:chOff x="1383" y="1208"/>
            <a:chExt cx="2903" cy="408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1383" y="1208"/>
              <a:ext cx="2903" cy="40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1565" y="1280"/>
              <a:ext cx="2617" cy="245"/>
              <a:chOff x="1578" y="2251"/>
              <a:chExt cx="2617" cy="245"/>
            </a:xfrm>
          </p:grpSpPr>
          <p:graphicFrame>
            <p:nvGraphicFramePr>
              <p:cNvPr id="9223" name="Object 7"/>
              <p:cNvGraphicFramePr>
                <a:graphicFrameLocks noChangeAspect="1"/>
              </p:cNvGraphicFramePr>
              <p:nvPr/>
            </p:nvGraphicFramePr>
            <p:xfrm>
              <a:off x="1578" y="2251"/>
              <a:ext cx="168" cy="245"/>
            </p:xfrm>
            <a:graphic>
              <a:graphicData uri="http://schemas.openxmlformats.org/presentationml/2006/ole">
                <p:oleObj spid="_x0000_s9223" name="Equation" r:id="rId3" imgW="139680" imgH="203040" progId="Equation.3">
                  <p:embed/>
                </p:oleObj>
              </a:graphicData>
            </a:graphic>
          </p:graphicFrame>
          <p:sp>
            <p:nvSpPr>
              <p:cNvPr id="9224" name="Text Box 8"/>
              <p:cNvSpPr txBox="1">
                <a:spLocks noChangeArrowheads="1"/>
              </p:cNvSpPr>
              <p:nvPr/>
            </p:nvSpPr>
            <p:spPr bwMode="auto">
              <a:xfrm>
                <a:off x="1701" y="2251"/>
                <a:ext cx="10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trasparencia</a:t>
                </a:r>
              </a:p>
            </p:txBody>
          </p:sp>
          <p:graphicFrame>
            <p:nvGraphicFramePr>
              <p:cNvPr id="9225" name="Object 9"/>
              <p:cNvGraphicFramePr>
                <a:graphicFrameLocks noChangeAspect="1"/>
              </p:cNvGraphicFramePr>
              <p:nvPr/>
            </p:nvGraphicFramePr>
            <p:xfrm>
              <a:off x="2699" y="2296"/>
              <a:ext cx="241" cy="193"/>
            </p:xfrm>
            <a:graphic>
              <a:graphicData uri="http://schemas.openxmlformats.org/presentationml/2006/ole">
                <p:oleObj spid="_x0000_s9225" name="Equation" r:id="rId4" imgW="190440" imgH="152280" progId="Equation.3">
                  <p:embed/>
                </p:oleObj>
              </a:graphicData>
            </a:graphic>
          </p:graphicFrame>
          <p:sp>
            <p:nvSpPr>
              <p:cNvPr id="9226" name="Text Box 10"/>
              <p:cNvSpPr txBox="1">
                <a:spLocks noChangeArrowheads="1"/>
              </p:cNvSpPr>
              <p:nvPr/>
            </p:nvSpPr>
            <p:spPr bwMode="auto">
              <a:xfrm>
                <a:off x="3107" y="2251"/>
                <a:ext cx="10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ahorros</a:t>
                </a:r>
                <a:endParaRPr lang="el-GR">
                  <a:cs typeface="Arial" charset="0"/>
                </a:endParaRPr>
              </a:p>
            </p:txBody>
          </p:sp>
          <p:graphicFrame>
            <p:nvGraphicFramePr>
              <p:cNvPr id="9227" name="Object 11"/>
              <p:cNvGraphicFramePr>
                <a:graphicFrameLocks noChangeAspect="1"/>
              </p:cNvGraphicFramePr>
              <p:nvPr/>
            </p:nvGraphicFramePr>
            <p:xfrm>
              <a:off x="2984" y="2251"/>
              <a:ext cx="168" cy="245"/>
            </p:xfrm>
            <a:graphic>
              <a:graphicData uri="http://schemas.openxmlformats.org/presentationml/2006/ole">
                <p:oleObj spid="_x0000_s9227" name="Equation" r:id="rId5" imgW="139680" imgH="203040" progId="Equation.3">
                  <p:embed/>
                </p:oleObj>
              </a:graphicData>
            </a:graphic>
          </p:graphicFrame>
        </p:grpSp>
      </p:grp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258888" y="3921125"/>
            <a:ext cx="18732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Poder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Adjudicator 1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258888" y="4603750"/>
            <a:ext cx="18732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Poder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Adjudicator 2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417888" y="3987800"/>
            <a:ext cx="187325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e-publicaci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</a:t>
            </a:r>
            <a:endParaRPr lang="el-GR" sz="1400">
              <a:cs typeface="Arial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419475" y="4610100"/>
            <a:ext cx="18732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/>
              <a:t>Publicaci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it-IT" sz="1400">
                <a:cs typeface="Arial" charset="0"/>
              </a:rPr>
              <a:t>tradicional</a:t>
            </a:r>
            <a:endParaRPr lang="el-GR" sz="1400">
              <a:cs typeface="Arial" charset="0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916238" y="40703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916238" y="47196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5148263" y="40703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5148263" y="47196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619250" y="5438775"/>
            <a:ext cx="5976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¿p</a:t>
            </a:r>
            <a:r>
              <a:rPr lang="en-US" sz="1200"/>
              <a:t>1</a:t>
            </a:r>
            <a:r>
              <a:rPr lang="en-US"/>
              <a:t> &lt; p</a:t>
            </a:r>
            <a:r>
              <a:rPr lang="en-US" sz="1400"/>
              <a:t>2</a:t>
            </a:r>
            <a:r>
              <a:rPr lang="en-US"/>
              <a:t> (controlando por factores de heterogeneidad)?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299200" y="385445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precio adjudicaci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 p</a:t>
            </a:r>
            <a:r>
              <a:rPr lang="it-IT" sz="1000">
                <a:cs typeface="Arial" charset="0"/>
              </a:rPr>
              <a:t>1</a:t>
            </a:r>
            <a:endParaRPr lang="el-GR" sz="1000">
              <a:cs typeface="Arial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299200" y="4557713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precio adjudicaci</a:t>
            </a:r>
            <a:r>
              <a:rPr lang="el-GR" sz="1400">
                <a:cs typeface="Arial" charset="0"/>
              </a:rPr>
              <a:t>ό</a:t>
            </a:r>
            <a:r>
              <a:rPr lang="it-IT" sz="1400">
                <a:cs typeface="Arial" charset="0"/>
              </a:rPr>
              <a:t>n p</a:t>
            </a:r>
            <a:r>
              <a:rPr lang="it-IT" sz="1000">
                <a:cs typeface="Arial" charset="0"/>
              </a:rPr>
              <a:t>2</a:t>
            </a:r>
            <a:endParaRPr lang="el-GR" sz="100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950</TotalTime>
  <Words>497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Times New Roman</vt:lpstr>
      <vt:lpstr>Wingdings</vt:lpstr>
      <vt:lpstr>Trebuchet MS</vt:lpstr>
      <vt:lpstr>Studio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Compras públicas y nivel de competencia en el mercado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gianluigi.albano</dc:creator>
  <cp:lastModifiedBy>Your User Name</cp:lastModifiedBy>
  <cp:revision>17</cp:revision>
  <dcterms:created xsi:type="dcterms:W3CDTF">2011-06-20T14:42:35Z</dcterms:created>
  <dcterms:modified xsi:type="dcterms:W3CDTF">2011-06-25T19:57:10Z</dcterms:modified>
</cp:coreProperties>
</file>